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2" r:id="rId6"/>
    <p:sldId id="261" r:id="rId7"/>
    <p:sldId id="294" r:id="rId8"/>
    <p:sldId id="295" r:id="rId9"/>
    <p:sldId id="296" r:id="rId10"/>
    <p:sldId id="297" r:id="rId11"/>
    <p:sldId id="298" r:id="rId12"/>
    <p:sldId id="293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85/280/12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Time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enjoy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2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122619" cy="68580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22618" y="11016"/>
            <a:ext cx="7069382" cy="3417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5, t</a:t>
            </a:r>
            <a:r>
              <a:rPr lang="en-US" sz="2000" b="1" dirty="0"/>
              <a:t>urn the sentences above into the past simple. Add adverbs of time if necessary</a:t>
            </a:r>
            <a:r>
              <a:rPr lang="hr-HR" sz="2000" b="1" dirty="0"/>
              <a:t>. </a:t>
            </a:r>
            <a:r>
              <a:rPr lang="hr-HR" sz="2000" i="1" dirty="0"/>
              <a:t>Rečenice iz prethodnog zadatka prepiši u Past </a:t>
            </a:r>
            <a:r>
              <a:rPr lang="hr-HR" sz="2000" i="1" dirty="0" err="1"/>
              <a:t>Simple</a:t>
            </a:r>
            <a:r>
              <a:rPr lang="hr-HR" sz="2000" i="1" dirty="0"/>
              <a:t>-u. Ako je potrebno dodaj prilog učestalosti. </a:t>
            </a:r>
            <a:r>
              <a:rPr lang="hr-HR" sz="2000" i="1" u="sng" dirty="0"/>
              <a:t>Past </a:t>
            </a:r>
            <a:r>
              <a:rPr lang="hr-HR" sz="2000" i="1" u="sng" dirty="0" err="1"/>
              <a:t>Simple</a:t>
            </a:r>
            <a:r>
              <a:rPr lang="hr-HR" sz="2000" i="1" u="sng" dirty="0"/>
              <a:t> </a:t>
            </a:r>
            <a:r>
              <a:rPr lang="hr-HR" sz="2000" i="1" u="sng" dirty="0" err="1"/>
              <a:t>tense</a:t>
            </a:r>
            <a:r>
              <a:rPr lang="hr-HR" sz="2000" i="1" u="sng" dirty="0"/>
              <a:t> pravilnih glagola dobivaš dodavanjem nastavka -d ili -</a:t>
            </a:r>
            <a:r>
              <a:rPr lang="hr-HR" sz="2000" i="1" u="sng" dirty="0" err="1"/>
              <a:t>ed</a:t>
            </a:r>
            <a:r>
              <a:rPr lang="hr-HR" sz="2000" i="1" u="sng" dirty="0"/>
              <a:t> glagolu, dok nepravilne glagole učimo napamet iz tablice nepravilnih glagola. U niječnom obliku ispred glagola u infinitivu stavljamo </a:t>
            </a:r>
            <a:r>
              <a:rPr lang="hr-HR" sz="2000" i="1" u="sng" dirty="0" err="1"/>
              <a:t>didn’t</a:t>
            </a:r>
            <a:r>
              <a:rPr lang="hr-HR" sz="2000" i="1" u="sng" dirty="0"/>
              <a:t>. U upitnom obliku ispred subjekta stavljamo </a:t>
            </a:r>
            <a:r>
              <a:rPr lang="hr-HR" sz="2000" i="1" u="sng" dirty="0" err="1"/>
              <a:t>Did</a:t>
            </a:r>
            <a:r>
              <a:rPr lang="hr-HR" sz="2000" i="1" u="sng" dirty="0"/>
              <a:t>, dok glagol u rečenici ostaje u infinitivu.</a:t>
            </a: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166" y="2381220"/>
            <a:ext cx="9336917" cy="43458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2941504" y="3138429"/>
            <a:ext cx="9250496" cy="3697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Many parents </a:t>
            </a:r>
            <a:r>
              <a:rPr lang="en-US" sz="2550" b="1" i="1" dirty="0">
                <a:solidFill>
                  <a:srgbClr val="FF0000"/>
                </a:solidFill>
              </a:rPr>
              <a:t>told</a:t>
            </a:r>
            <a:r>
              <a:rPr lang="en-US" sz="2550" i="1" dirty="0">
                <a:solidFill>
                  <a:srgbClr val="FF0000"/>
                </a:solidFill>
              </a:rPr>
              <a:t> their sons that they should not cry. I </a:t>
            </a:r>
            <a:r>
              <a:rPr lang="en-US" sz="2550" b="1" i="1" dirty="0">
                <a:solidFill>
                  <a:srgbClr val="FF0000"/>
                </a:solidFill>
              </a:rPr>
              <a:t>didn’t like </a:t>
            </a:r>
            <a:r>
              <a:rPr lang="en-US" sz="2550" i="1" dirty="0">
                <a:solidFill>
                  <a:srgbClr val="FF0000"/>
                </a:solidFill>
              </a:rPr>
              <a:t>it.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Susan </a:t>
            </a:r>
            <a:r>
              <a:rPr lang="en-US" sz="2550" b="1" i="1" dirty="0">
                <a:solidFill>
                  <a:srgbClr val="FF0000"/>
                </a:solidFill>
              </a:rPr>
              <a:t>made</a:t>
            </a:r>
            <a:r>
              <a:rPr lang="en-US" sz="2550" i="1" dirty="0">
                <a:solidFill>
                  <a:srgbClr val="FF0000"/>
                </a:solidFill>
              </a:rPr>
              <a:t> beautiful </a:t>
            </a:r>
            <a:r>
              <a:rPr lang="en-US" sz="2550" i="1" dirty="0" err="1">
                <a:solidFill>
                  <a:srgbClr val="FF0000"/>
                </a:solidFill>
              </a:rPr>
              <a:t>jewellery</a:t>
            </a:r>
            <a:r>
              <a:rPr lang="en-US" sz="2550" i="1" dirty="0">
                <a:solidFill>
                  <a:srgbClr val="FF0000"/>
                </a:solidFill>
              </a:rPr>
              <a:t> using old pencils.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We never </a:t>
            </a:r>
            <a:r>
              <a:rPr lang="en-US" sz="2550" b="1" i="1" dirty="0">
                <a:solidFill>
                  <a:srgbClr val="FF0000"/>
                </a:solidFill>
              </a:rPr>
              <a:t>watched</a:t>
            </a:r>
            <a:r>
              <a:rPr lang="en-US" sz="2550" i="1" dirty="0">
                <a:solidFill>
                  <a:srgbClr val="FF0000"/>
                </a:solidFill>
              </a:rPr>
              <a:t> movies together.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I </a:t>
            </a:r>
            <a:r>
              <a:rPr lang="en-US" sz="2550" b="1" i="1" dirty="0">
                <a:solidFill>
                  <a:srgbClr val="FF0000"/>
                </a:solidFill>
              </a:rPr>
              <a:t>thought</a:t>
            </a:r>
            <a:r>
              <a:rPr lang="en-US" sz="2550" i="1" dirty="0">
                <a:solidFill>
                  <a:srgbClr val="FF0000"/>
                </a:solidFill>
              </a:rPr>
              <a:t> about you a lot.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My mother </a:t>
            </a:r>
            <a:r>
              <a:rPr lang="en-US" sz="2400" b="1" i="1" dirty="0">
                <a:solidFill>
                  <a:srgbClr val="FF0000"/>
                </a:solidFill>
              </a:rPr>
              <a:t>paid</a:t>
            </a:r>
            <a:r>
              <a:rPr lang="en-US" sz="2400" i="1" dirty="0">
                <a:solidFill>
                  <a:srgbClr val="FF0000"/>
                </a:solidFill>
              </a:rPr>
              <a:t> 40$ for her hair-cut. I </a:t>
            </a:r>
            <a:r>
              <a:rPr lang="en-US" sz="2400" b="1" i="1" dirty="0">
                <a:solidFill>
                  <a:srgbClr val="FF0000"/>
                </a:solidFill>
              </a:rPr>
              <a:t>went</a:t>
            </a:r>
            <a:r>
              <a:rPr lang="en-US" sz="2400" i="1" dirty="0">
                <a:solidFill>
                  <a:srgbClr val="FF0000"/>
                </a:solidFill>
              </a:rPr>
              <a:t> to some place less expensive.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i="1" dirty="0">
                <a:solidFill>
                  <a:srgbClr val="FF0000"/>
                </a:solidFill>
              </a:rPr>
              <a:t>Ian </a:t>
            </a:r>
            <a:r>
              <a:rPr lang="en-US" sz="2600" b="1" i="1" dirty="0">
                <a:solidFill>
                  <a:srgbClr val="FF0000"/>
                </a:solidFill>
              </a:rPr>
              <a:t>spoke</a:t>
            </a:r>
            <a:r>
              <a:rPr lang="en-US" sz="2600" i="1" dirty="0">
                <a:solidFill>
                  <a:srgbClr val="FF0000"/>
                </a:solidFill>
              </a:rPr>
              <a:t> 4 languages.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i="1" dirty="0">
                <a:solidFill>
                  <a:srgbClr val="FF0000"/>
                </a:solidFill>
              </a:rPr>
              <a:t>She </a:t>
            </a:r>
            <a:r>
              <a:rPr lang="en-US" sz="2600" b="1" i="1" dirty="0">
                <a:solidFill>
                  <a:srgbClr val="FF0000"/>
                </a:solidFill>
              </a:rPr>
              <a:t>lit</a:t>
            </a:r>
            <a:r>
              <a:rPr lang="en-US" sz="2600" i="1" dirty="0">
                <a:solidFill>
                  <a:srgbClr val="FF0000"/>
                </a:solidFill>
              </a:rPr>
              <a:t> a candle on her grandmother's grave last month.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i="1" dirty="0">
                <a:solidFill>
                  <a:srgbClr val="FF0000"/>
                </a:solidFill>
              </a:rPr>
              <a:t>I </a:t>
            </a:r>
            <a:r>
              <a:rPr lang="en-US" sz="2600" b="1" i="1" dirty="0">
                <a:solidFill>
                  <a:srgbClr val="FF0000"/>
                </a:solidFill>
              </a:rPr>
              <a:t>didn’t</a:t>
            </a:r>
            <a:r>
              <a:rPr lang="hr-HR" sz="2600" b="1" i="1" dirty="0">
                <a:solidFill>
                  <a:srgbClr val="FF0000"/>
                </a:solidFill>
              </a:rPr>
              <a:t> </a:t>
            </a:r>
            <a:r>
              <a:rPr lang="hr-HR" sz="2600" b="1" i="1" dirty="0" err="1">
                <a:solidFill>
                  <a:srgbClr val="FF0000"/>
                </a:solidFill>
              </a:rPr>
              <a:t>give</a:t>
            </a:r>
            <a:r>
              <a:rPr lang="en-US" sz="2600" b="1" i="1" dirty="0">
                <a:solidFill>
                  <a:srgbClr val="FF0000"/>
                </a:solidFill>
              </a:rPr>
              <a:t> </a:t>
            </a:r>
            <a:r>
              <a:rPr lang="en-US" sz="2600" i="1" dirty="0">
                <a:solidFill>
                  <a:srgbClr val="FF0000"/>
                </a:solidFill>
              </a:rPr>
              <a:t>my phone number to strangers.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600" b="1" i="1" dirty="0">
                <a:solidFill>
                  <a:srgbClr val="FF0000"/>
                </a:solidFill>
              </a:rPr>
              <a:t>  </a:t>
            </a:r>
            <a:r>
              <a:rPr lang="en-US" sz="2600" b="1" i="1" dirty="0">
                <a:solidFill>
                  <a:srgbClr val="FF0000"/>
                </a:solidFill>
              </a:rPr>
              <a:t>Did</a:t>
            </a:r>
            <a:r>
              <a:rPr lang="en-US" sz="2600" i="1" dirty="0">
                <a:solidFill>
                  <a:srgbClr val="FF0000"/>
                </a:solidFill>
              </a:rPr>
              <a:t> you </a:t>
            </a:r>
            <a:r>
              <a:rPr lang="en-US" sz="2600" b="1" i="1" dirty="0">
                <a:solidFill>
                  <a:srgbClr val="FF0000"/>
                </a:solidFill>
              </a:rPr>
              <a:t>know</a:t>
            </a:r>
            <a:r>
              <a:rPr lang="en-US" sz="2600" i="1" dirty="0">
                <a:solidFill>
                  <a:srgbClr val="FF0000"/>
                </a:solidFill>
              </a:rPr>
              <a:t> his name?</a:t>
            </a:r>
            <a:endParaRPr lang="hr-HR" sz="2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5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122619" cy="68580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22618" y="594066"/>
            <a:ext cx="6973903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Put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verbs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brackets</a:t>
            </a:r>
            <a:r>
              <a:rPr lang="hr-HR" sz="2000" b="1" dirty="0"/>
              <a:t> </a:t>
            </a:r>
            <a:r>
              <a:rPr lang="hr-HR" sz="2000" b="1" dirty="0" err="1"/>
              <a:t>into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past </a:t>
            </a:r>
            <a:r>
              <a:rPr lang="hr-HR" sz="2000" b="1" dirty="0" err="1"/>
              <a:t>simple</a:t>
            </a:r>
            <a:br>
              <a:rPr lang="hr-HR" sz="2000" b="1" dirty="0"/>
            </a:br>
            <a:r>
              <a:rPr lang="hr-HR" sz="2000" i="1" dirty="0"/>
              <a:t>Glagole u zagradi zapiši u past </a:t>
            </a:r>
            <a:r>
              <a:rPr lang="hr-HR" sz="2000" i="1" dirty="0" err="1"/>
              <a:t>simple</a:t>
            </a:r>
            <a:r>
              <a:rPr lang="hr-HR" sz="2000" i="1" dirty="0"/>
              <a:t> obliku.</a:t>
            </a: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98" y="1391209"/>
            <a:ext cx="10435803" cy="338948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2325265" y="1931390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</a:t>
            </a:r>
            <a:r>
              <a:rPr lang="hr-HR" sz="2200" i="1" dirty="0" err="1">
                <a:solidFill>
                  <a:srgbClr val="FF0000"/>
                </a:solidFill>
              </a:rPr>
              <a:t>fed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144A83E9-26E5-4940-9BA8-DCBABB65F92A}"/>
              </a:ext>
            </a:extLst>
          </p:cNvPr>
          <p:cNvSpPr txBox="1">
            <a:spLocks/>
          </p:cNvSpPr>
          <p:nvPr/>
        </p:nvSpPr>
        <p:spPr>
          <a:xfrm>
            <a:off x="3994230" y="2328154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lived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D649989-B2F4-4DD9-8B6F-C3EC9A46269A}"/>
              </a:ext>
            </a:extLst>
          </p:cNvPr>
          <p:cNvSpPr txBox="1">
            <a:spLocks/>
          </p:cNvSpPr>
          <p:nvPr/>
        </p:nvSpPr>
        <p:spPr>
          <a:xfrm>
            <a:off x="878098" y="2773694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didn’t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like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71C1747-5E7B-444E-B043-DDF6BB563EB5}"/>
              </a:ext>
            </a:extLst>
          </p:cNvPr>
          <p:cNvSpPr txBox="1">
            <a:spLocks/>
          </p:cNvSpPr>
          <p:nvPr/>
        </p:nvSpPr>
        <p:spPr>
          <a:xfrm>
            <a:off x="2120825" y="3393397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</a:t>
            </a:r>
            <a:r>
              <a:rPr lang="hr-HR" sz="1800" i="1" dirty="0" err="1">
                <a:solidFill>
                  <a:srgbClr val="FF0000"/>
                </a:solidFill>
              </a:rPr>
              <a:t>collected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087E5601-658D-48E5-98A6-2FCB915FE318}"/>
              </a:ext>
            </a:extLst>
          </p:cNvPr>
          <p:cNvSpPr txBox="1">
            <a:spLocks/>
          </p:cNvSpPr>
          <p:nvPr/>
        </p:nvSpPr>
        <p:spPr>
          <a:xfrm>
            <a:off x="1537737" y="3788346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built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8A59544-6744-43C5-925F-F6DCEADA3069}"/>
              </a:ext>
            </a:extLst>
          </p:cNvPr>
          <p:cNvSpPr txBox="1">
            <a:spLocks/>
          </p:cNvSpPr>
          <p:nvPr/>
        </p:nvSpPr>
        <p:spPr>
          <a:xfrm>
            <a:off x="8085445" y="1941413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chased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7C0A058-99F7-4CB0-937F-BC5421703E85}"/>
              </a:ext>
            </a:extLst>
          </p:cNvPr>
          <p:cNvSpPr txBox="1">
            <a:spLocks/>
          </p:cNvSpPr>
          <p:nvPr/>
        </p:nvSpPr>
        <p:spPr>
          <a:xfrm>
            <a:off x="9896232" y="2393338"/>
            <a:ext cx="356257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continued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A2AB8D9-0FA8-426F-B36A-3CC8EE7C0922}"/>
              </a:ext>
            </a:extLst>
          </p:cNvPr>
          <p:cNvSpPr txBox="1">
            <a:spLocks/>
          </p:cNvSpPr>
          <p:nvPr/>
        </p:nvSpPr>
        <p:spPr>
          <a:xfrm>
            <a:off x="5125830" y="5709023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i na sljedećoj poveznici:</a:t>
            </a:r>
            <a:br>
              <a:rPr lang="hr-HR" sz="2000" i="1" dirty="0"/>
            </a:br>
            <a:r>
              <a:rPr lang="hr-HR" sz="2000" dirty="0">
                <a:hlinkClick r:id="rId4"/>
              </a:rPr>
              <a:t>https://wordwall.net/play/885/280/122</a:t>
            </a:r>
            <a:endParaRPr lang="hr-HR" sz="2000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227472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644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8071"/>
            <a:ext cx="5108774" cy="6821858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1329913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za razvijanje svojih čitalačkih sposobnosti!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88251"/>
            <a:ext cx="10210800" cy="373983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8" y="29076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5452"/>
            <a:ext cx="5108774" cy="6827095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druge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uz hobije i sklonosti ljudi nekad i sad, </a:t>
            </a:r>
            <a:r>
              <a:rPr lang="hr-HR" sz="2000" i="1" dirty="0" err="1"/>
              <a:t>superjunake</a:t>
            </a:r>
            <a:r>
              <a:rPr lang="hr-HR" sz="2000" i="1" dirty="0"/>
              <a:t>, stripove i filmove, </a:t>
            </a:r>
            <a:r>
              <a:rPr lang="hr-HR" sz="2000" i="1" dirty="0" err="1"/>
              <a:t>vlogging</a:t>
            </a:r>
            <a:r>
              <a:rPr lang="hr-HR" sz="2000" i="1" dirty="0"/>
              <a:t> i statistiku. Naučili smo i pravilno upotrijebiti glagolska vremena za izricanje svakodnevnih aktivnosti i događaja u prošlosti. 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34290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37.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97919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5452"/>
            <a:ext cx="5108774" cy="6827095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4841191"/>
            <a:ext cx="6918963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interesima i hobijima ljudi sada i u prošlosti?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objasniti kako se stripovi o </a:t>
            </a:r>
            <a:r>
              <a:rPr lang="hr-HR" sz="2000" i="1" dirty="0" err="1"/>
              <a:t>superhorojima</a:t>
            </a:r>
            <a:r>
              <a:rPr lang="hr-HR" sz="2000" i="1" dirty="0"/>
              <a:t> razlikuju od filmova?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diskutirati o dobrim i lošim stranama video </a:t>
            </a:r>
            <a:r>
              <a:rPr lang="hr-HR" sz="2000" i="1" dirty="0" err="1"/>
              <a:t>blogginga</a:t>
            </a:r>
            <a:r>
              <a:rPr lang="hr-HR" sz="2000" i="1" dirty="0"/>
              <a:t>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recenziju za video blog?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koristiti </a:t>
            </a:r>
            <a:r>
              <a:rPr lang="hr-HR" sz="2000" i="1" dirty="0" err="1"/>
              <a:t>thesaurus</a:t>
            </a:r>
            <a:r>
              <a:rPr lang="hr-HR" sz="2000" i="1" dirty="0"/>
              <a:t> i </a:t>
            </a:r>
            <a:r>
              <a:rPr lang="hr-HR" sz="2000" i="1" dirty="0" err="1"/>
              <a:t>kolokacijski</a:t>
            </a:r>
            <a:r>
              <a:rPr lang="hr-HR" sz="2000" i="1" dirty="0"/>
              <a:t> rječnik?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izračunati i objasniti jednostavnu statistiku?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99" y="932657"/>
            <a:ext cx="9914538" cy="36861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15452"/>
            <a:ext cx="7071664" cy="1504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pronounce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use </a:t>
            </a:r>
            <a:r>
              <a:rPr lang="hr-HR" sz="2000" b="1" dirty="0" err="1"/>
              <a:t>them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a </a:t>
            </a:r>
            <a:r>
              <a:rPr lang="hr-HR" sz="2000" b="1" dirty="0" err="1"/>
              <a:t>context</a:t>
            </a:r>
            <a:r>
              <a:rPr lang="hr-HR" sz="2000" b="1" dirty="0"/>
              <a:t>? </a:t>
            </a:r>
            <a:br>
              <a:rPr lang="hr-HR" sz="2000" b="1" dirty="0"/>
            </a:br>
            <a:r>
              <a:rPr lang="hr-HR" sz="2000" i="1" dirty="0"/>
              <a:t>Znaš li izgovoriti ove riječi? Možeš li ih upotrijebiti u rečenici?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5452"/>
            <a:ext cx="5108774" cy="6827095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2466694"/>
            <a:ext cx="6810931" cy="4842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Prisjeti se što znače navedene riječi i izrazi, te u svoju bilježnicu zapiši rečenice!</a:t>
            </a:r>
          </a:p>
          <a:p>
            <a:pPr marL="0" indent="0">
              <a:buNone/>
            </a:pPr>
            <a:r>
              <a:rPr lang="hr-HR" sz="2000" b="1" dirty="0" err="1"/>
              <a:t>calligraphy</a:t>
            </a:r>
            <a:r>
              <a:rPr lang="hr-HR" sz="2000" i="1" dirty="0"/>
              <a:t>		krasopis</a:t>
            </a:r>
          </a:p>
          <a:p>
            <a:pPr marL="0" indent="0">
              <a:buNone/>
            </a:pPr>
            <a:r>
              <a:rPr lang="hr-HR" sz="2000" b="1" dirty="0" err="1"/>
              <a:t>chores</a:t>
            </a:r>
            <a:r>
              <a:rPr lang="hr-HR" sz="2000" i="1" dirty="0"/>
              <a:t>			dužnosti, kućanski poslovi</a:t>
            </a:r>
          </a:p>
          <a:p>
            <a:pPr marL="0" indent="0">
              <a:buNone/>
            </a:pPr>
            <a:r>
              <a:rPr lang="hr-HR" sz="2000" b="1" dirty="0" err="1"/>
              <a:t>appliances</a:t>
            </a:r>
            <a:r>
              <a:rPr lang="hr-HR" sz="2000" i="1" dirty="0"/>
              <a:t>		kućanski aparati</a:t>
            </a:r>
          </a:p>
          <a:p>
            <a:pPr marL="0" indent="0">
              <a:buNone/>
            </a:pPr>
            <a:r>
              <a:rPr lang="hr-HR" sz="2000" b="1" dirty="0"/>
              <a:t>time-</a:t>
            </a:r>
            <a:r>
              <a:rPr lang="hr-HR" sz="2000" b="1" dirty="0" err="1"/>
              <a:t>consuming</a:t>
            </a:r>
            <a:r>
              <a:rPr lang="hr-HR" sz="2000" b="1" dirty="0"/>
              <a:t>	</a:t>
            </a:r>
            <a:r>
              <a:rPr lang="hr-HR" sz="2000" i="1" dirty="0"/>
              <a:t>	onaj koji troši vrijeme</a:t>
            </a:r>
          </a:p>
          <a:p>
            <a:pPr marL="0" indent="0">
              <a:buNone/>
            </a:pPr>
            <a:r>
              <a:rPr lang="hr-HR" sz="2000" b="1" dirty="0" err="1"/>
              <a:t>unaware</a:t>
            </a:r>
            <a:r>
              <a:rPr lang="hr-HR" sz="2000" b="1" dirty="0"/>
              <a:t>	</a:t>
            </a:r>
            <a:r>
              <a:rPr lang="hr-HR" sz="2000" i="1" dirty="0"/>
              <a:t>	nije svjestan</a:t>
            </a:r>
          </a:p>
          <a:p>
            <a:pPr marL="0" indent="0">
              <a:buNone/>
            </a:pPr>
            <a:r>
              <a:rPr lang="hr-HR" sz="2000" b="1" dirty="0" err="1"/>
              <a:t>accessible</a:t>
            </a:r>
            <a:r>
              <a:rPr lang="hr-HR" sz="2000" i="1" dirty="0"/>
              <a:t>		dostupan	</a:t>
            </a:r>
          </a:p>
          <a:p>
            <a:pPr marL="0" indent="0">
              <a:buNone/>
            </a:pPr>
            <a:r>
              <a:rPr lang="hr-HR" sz="2000" b="1" dirty="0" err="1"/>
              <a:t>commitment</a:t>
            </a:r>
            <a:r>
              <a:rPr lang="hr-HR" sz="2000" i="1" dirty="0"/>
              <a:t>		obveza</a:t>
            </a:r>
          </a:p>
          <a:p>
            <a:pPr marL="0" indent="0">
              <a:buNone/>
            </a:pPr>
            <a:r>
              <a:rPr lang="hr-HR" sz="2000" b="1" dirty="0" err="1"/>
              <a:t>ordinary</a:t>
            </a:r>
            <a:r>
              <a:rPr lang="hr-HR" sz="2000" b="1" dirty="0"/>
              <a:t>	</a:t>
            </a:r>
            <a:r>
              <a:rPr lang="hr-HR" sz="2000" i="1" dirty="0"/>
              <a:t>		jednostavan, običan</a:t>
            </a:r>
          </a:p>
          <a:p>
            <a:pPr marL="0" indent="0">
              <a:buNone/>
            </a:pPr>
            <a:r>
              <a:rPr lang="hr-HR" sz="2000" b="1" dirty="0" err="1"/>
              <a:t>responsibility</a:t>
            </a:r>
            <a:r>
              <a:rPr lang="hr-HR" sz="2000" i="1" dirty="0"/>
              <a:t>		dužnost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19" y="1087379"/>
            <a:ext cx="8139548" cy="108294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606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5" y="1542"/>
            <a:ext cx="6810930" cy="1651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5452"/>
            <a:ext cx="5108774" cy="6827095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4993395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dirty="0"/>
              <a:t>Johann Sebastian Bach </a:t>
            </a:r>
            <a:r>
              <a:rPr lang="hr-HR" sz="2000" b="1" dirty="0" err="1"/>
              <a:t>was</a:t>
            </a:r>
            <a:r>
              <a:rPr lang="hr-HR" sz="2000" dirty="0"/>
              <a:t> a </a:t>
            </a:r>
            <a:r>
              <a:rPr lang="hr-HR" sz="2000" dirty="0" err="1"/>
              <a:t>composer</a:t>
            </a:r>
            <a:r>
              <a:rPr lang="hr-HR" sz="2000" dirty="0"/>
              <a:t>. He </a:t>
            </a:r>
            <a:r>
              <a:rPr lang="hr-HR" sz="2000" b="1" dirty="0" err="1"/>
              <a:t>lived</a:t>
            </a:r>
            <a:r>
              <a:rPr lang="hr-HR" sz="2000" b="1" dirty="0"/>
              <a:t> </a:t>
            </a:r>
            <a:r>
              <a:rPr lang="hr-HR" sz="2000" dirty="0" err="1"/>
              <a:t>in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17th </a:t>
            </a:r>
            <a:r>
              <a:rPr lang="hr-HR" sz="2000" dirty="0" err="1"/>
              <a:t>and</a:t>
            </a:r>
            <a:r>
              <a:rPr lang="hr-HR" sz="2000" dirty="0"/>
              <a:t> 18th </a:t>
            </a:r>
            <a:r>
              <a:rPr lang="hr-HR" sz="2000" dirty="0" err="1"/>
              <a:t>century</a:t>
            </a:r>
            <a:r>
              <a:rPr lang="hr-HR" sz="2000" dirty="0"/>
              <a:t>...</a:t>
            </a:r>
          </a:p>
          <a:p>
            <a:pPr marL="0" indent="0">
              <a:buNone/>
            </a:pPr>
            <a:r>
              <a:rPr lang="hr-HR" sz="2000" i="1" dirty="0"/>
              <a:t>Kako govorimo o jednoj osobi koristit ćemo pomoćni glagol WAS, a ne WERE. A kako je rečenica u prošlosti koristimo PAST SIMPLE, tj. glagolu dodajemo nastavak –d/–</a:t>
            </a:r>
            <a:r>
              <a:rPr lang="hr-HR" sz="2000" i="1" dirty="0" err="1"/>
              <a:t>ed</a:t>
            </a:r>
            <a:r>
              <a:rPr lang="hr-HR" sz="2000" i="1" dirty="0"/>
              <a:t>, a ne –s/-</a:t>
            </a:r>
            <a:r>
              <a:rPr lang="hr-HR" sz="2000" i="1" dirty="0" err="1"/>
              <a:t>es</a:t>
            </a:r>
            <a:r>
              <a:rPr lang="hr-HR" sz="2000" i="1" dirty="0"/>
              <a:t> koji se dodaje u sadašnjosti tj. kada koristimo PRESENT SIMPLE!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97" y="1300314"/>
            <a:ext cx="10722080" cy="346998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8" y="0"/>
            <a:ext cx="5124965" cy="68580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9587" y="1323377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Which</a:t>
            </a:r>
            <a:r>
              <a:rPr lang="hr-HR" sz="2000" b="1" dirty="0"/>
              <a:t> </a:t>
            </a:r>
            <a:r>
              <a:rPr lang="hr-HR" sz="2000" b="1" dirty="0" err="1"/>
              <a:t>hobbies</a:t>
            </a:r>
            <a:r>
              <a:rPr lang="hr-HR" sz="2000" b="1" dirty="0"/>
              <a:t> are </a:t>
            </a:r>
            <a:r>
              <a:rPr lang="hr-HR" sz="2000" b="1" dirty="0" err="1"/>
              <a:t>described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Pročitaj opise hobija i napiši o kojem hobiju je riječ?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417" y="2104927"/>
            <a:ext cx="7913977" cy="342969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4A0AB61-D9FD-4045-BF7C-428C51964632}"/>
              </a:ext>
            </a:extLst>
          </p:cNvPr>
          <p:cNvSpPr txBox="1">
            <a:spLocks/>
          </p:cNvSpPr>
          <p:nvPr/>
        </p:nvSpPr>
        <p:spPr>
          <a:xfrm>
            <a:off x="5838941" y="2481678"/>
            <a:ext cx="6015208" cy="36987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 </a:t>
            </a:r>
            <a:r>
              <a:rPr lang="en-US" sz="2350" i="1" dirty="0">
                <a:solidFill>
                  <a:srgbClr val="FF0000"/>
                </a:solidFill>
              </a:rPr>
              <a:t>doing bonsai trees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                                   </a:t>
            </a:r>
            <a:r>
              <a:rPr lang="en-US" sz="2350" i="1" dirty="0">
                <a:solidFill>
                  <a:srgbClr val="FF0000"/>
                </a:solidFill>
              </a:rPr>
              <a:t>keeping a diary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350" i="1" dirty="0">
                <a:solidFill>
                  <a:srgbClr val="FF0000"/>
                </a:solidFill>
              </a:rPr>
              <a:t>astronomy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</a:t>
            </a:r>
            <a:r>
              <a:rPr lang="en-US" sz="2350" i="1" dirty="0">
                <a:solidFill>
                  <a:srgbClr val="FF0000"/>
                </a:solidFill>
              </a:rPr>
              <a:t>calligraphy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       </a:t>
            </a:r>
            <a:r>
              <a:rPr lang="en-US" sz="2350" i="1" dirty="0">
                <a:solidFill>
                  <a:srgbClr val="FF0000"/>
                </a:solidFill>
              </a:rPr>
              <a:t>collecting coins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 </a:t>
            </a:r>
            <a:r>
              <a:rPr lang="en-US" sz="2350" i="1" dirty="0">
                <a:solidFill>
                  <a:srgbClr val="FF0000"/>
                </a:solidFill>
              </a:rPr>
              <a:t>origami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                </a:t>
            </a:r>
            <a:r>
              <a:rPr lang="en-US" sz="2350" i="1" dirty="0">
                <a:solidFill>
                  <a:srgbClr val="FF0000"/>
                </a:solidFill>
              </a:rPr>
              <a:t>pottery</a:t>
            </a:r>
            <a:endParaRPr lang="hr-HR" sz="235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55"/>
            <a:ext cx="5116703" cy="684694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6703" y="0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Copy the text. Change the words in bold with the words below that have the same meaning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Prepiši tekst tako da podebljane riječi zamijeniš ponuđenim istoznačnicama.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650" y="1222872"/>
            <a:ext cx="9563254" cy="545497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2458684" y="3681823"/>
            <a:ext cx="9563253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Benjamin is very </a:t>
            </a:r>
            <a:r>
              <a:rPr lang="hr-HR" sz="2550" b="1" i="1" dirty="0" err="1">
                <a:solidFill>
                  <a:srgbClr val="FF0000"/>
                </a:solidFill>
              </a:rPr>
              <a:t>passionate</a:t>
            </a:r>
            <a:r>
              <a:rPr lang="en-US" sz="2550" i="1" dirty="0">
                <a:solidFill>
                  <a:srgbClr val="FF0000"/>
                </a:solidFill>
              </a:rPr>
              <a:t> about his new hobby. 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He </a:t>
            </a:r>
            <a:r>
              <a:rPr lang="hr-HR" sz="2550" b="1" i="1" dirty="0" err="1">
                <a:solidFill>
                  <a:srgbClr val="FF0000"/>
                </a:solidFill>
              </a:rPr>
              <a:t>purchases</a:t>
            </a:r>
            <a:r>
              <a:rPr lang="en-US" sz="2550" i="1" dirty="0">
                <a:solidFill>
                  <a:srgbClr val="FF0000"/>
                </a:solidFill>
              </a:rPr>
              <a:t> old </a:t>
            </a:r>
            <a:r>
              <a:rPr lang="en-US" sz="2550" i="1" dirty="0" err="1">
                <a:solidFill>
                  <a:srgbClr val="FF0000"/>
                </a:solidFill>
              </a:rPr>
              <a:t>tyres</a:t>
            </a:r>
            <a:r>
              <a:rPr lang="en-US" sz="2550" i="1" dirty="0">
                <a:solidFill>
                  <a:srgbClr val="FF0000"/>
                </a:solidFill>
              </a:rPr>
              <a:t> and makes different </a:t>
            </a:r>
            <a:r>
              <a:rPr lang="hr-HR" sz="2550" b="1" i="1" dirty="0" err="1">
                <a:solidFill>
                  <a:srgbClr val="FF0000"/>
                </a:solidFill>
              </a:rPr>
              <a:t>unique</a:t>
            </a:r>
            <a:r>
              <a:rPr lang="en-US" sz="2550" i="1" dirty="0">
                <a:solidFill>
                  <a:srgbClr val="FF0000"/>
                </a:solidFill>
              </a:rPr>
              <a:t> objects out of them.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Yesterday, he made an armchair. He painted it in </a:t>
            </a:r>
            <a:r>
              <a:rPr lang="hr-HR" sz="2550" b="1" i="1" dirty="0" err="1">
                <a:solidFill>
                  <a:srgbClr val="FF0000"/>
                </a:solidFill>
              </a:rPr>
              <a:t>exotic</a:t>
            </a:r>
            <a:r>
              <a:rPr lang="hr-HR" sz="2550" i="1" dirty="0">
                <a:solidFill>
                  <a:srgbClr val="FF0000"/>
                </a:solidFill>
              </a:rPr>
              <a:t> </a:t>
            </a:r>
            <a:r>
              <a:rPr lang="en-US" sz="2550" i="1" dirty="0" err="1">
                <a:solidFill>
                  <a:srgbClr val="FF0000"/>
                </a:solidFill>
              </a:rPr>
              <a:t>colours</a:t>
            </a:r>
            <a:r>
              <a:rPr lang="en-US" sz="2550" i="1" dirty="0">
                <a:solidFill>
                  <a:srgbClr val="FF0000"/>
                </a:solidFill>
              </a:rPr>
              <a:t>. 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It looks very </a:t>
            </a:r>
            <a:r>
              <a:rPr lang="hr-HR" sz="2550" b="1" i="1" dirty="0" err="1">
                <a:solidFill>
                  <a:srgbClr val="FF0000"/>
                </a:solidFill>
              </a:rPr>
              <a:t>artistic</a:t>
            </a:r>
            <a:r>
              <a:rPr lang="en-US" sz="2550" i="1" dirty="0">
                <a:solidFill>
                  <a:srgbClr val="FF0000"/>
                </a:solidFill>
              </a:rPr>
              <a:t>. 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Benjamin is very </a:t>
            </a:r>
            <a:r>
              <a:rPr lang="hr-HR" sz="2550" b="1" i="1" dirty="0" err="1">
                <a:solidFill>
                  <a:srgbClr val="FF0000"/>
                </a:solidFill>
              </a:rPr>
              <a:t>humorous</a:t>
            </a:r>
            <a:r>
              <a:rPr lang="en-US" sz="2550" i="1" dirty="0">
                <a:solidFill>
                  <a:srgbClr val="FF0000"/>
                </a:solidFill>
              </a:rPr>
              <a:t>. </a:t>
            </a:r>
            <a:br>
              <a:rPr lang="hr-HR" sz="2550" i="1" dirty="0">
                <a:solidFill>
                  <a:srgbClr val="FF0000"/>
                </a:solidFill>
              </a:rPr>
            </a:br>
            <a:r>
              <a:rPr lang="en-US" sz="2550" i="1" dirty="0">
                <a:solidFill>
                  <a:srgbClr val="FF0000"/>
                </a:solidFill>
              </a:rPr>
              <a:t>He says that he buys old things to make new things that no one needs.</a:t>
            </a:r>
            <a:endParaRPr lang="hr-HR" sz="255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50" i="1" dirty="0">
                <a:solidFill>
                  <a:srgbClr val="FF0000"/>
                </a:solidFill>
              </a:rPr>
              <a:t>But I think his work is </a:t>
            </a:r>
            <a:r>
              <a:rPr lang="hr-HR" sz="2550" b="1" i="1" dirty="0" err="1">
                <a:solidFill>
                  <a:srgbClr val="FF0000"/>
                </a:solidFill>
              </a:rPr>
              <a:t>awesome</a:t>
            </a:r>
            <a:r>
              <a:rPr lang="en-US" sz="2550" i="1" dirty="0">
                <a:solidFill>
                  <a:srgbClr val="FF0000"/>
                </a:solidFill>
              </a:rPr>
              <a:t>.</a:t>
            </a:r>
            <a:endParaRPr lang="hr-HR" sz="255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055"/>
            <a:ext cx="5116703" cy="684694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380408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finish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i dovrši riječi.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22" y="2102650"/>
            <a:ext cx="10535209" cy="311048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4925336" y="2769801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ogs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FCA767AB-0EB5-42F6-8BA5-3F3603FEA79A}"/>
              </a:ext>
            </a:extLst>
          </p:cNvPr>
          <p:cNvSpPr txBox="1">
            <a:spLocks/>
          </p:cNvSpPr>
          <p:nvPr/>
        </p:nvSpPr>
        <p:spPr>
          <a:xfrm>
            <a:off x="9370957" y="2758649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eresting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84B322D-9F9F-468D-B79F-56F6F8B4003D}"/>
              </a:ext>
            </a:extLst>
          </p:cNvPr>
          <p:cNvSpPr txBox="1">
            <a:spLocks/>
          </p:cNvSpPr>
          <p:nvPr/>
        </p:nvSpPr>
        <p:spPr>
          <a:xfrm>
            <a:off x="6791093" y="3091575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inary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55240E3-621E-4238-98F2-B3986B0B402C}"/>
              </a:ext>
            </a:extLst>
          </p:cNvPr>
          <p:cNvSpPr txBox="1">
            <a:spLocks/>
          </p:cNvSpPr>
          <p:nvPr/>
        </p:nvSpPr>
        <p:spPr>
          <a:xfrm>
            <a:off x="1877336" y="3429000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scribe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F1BB0E87-D426-42F9-8AE1-56BC35995F83}"/>
              </a:ext>
            </a:extLst>
          </p:cNvPr>
          <p:cNvSpPr txBox="1">
            <a:spLocks/>
          </p:cNvSpPr>
          <p:nvPr/>
        </p:nvSpPr>
        <p:spPr>
          <a:xfrm>
            <a:off x="4559931" y="3435212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annel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9AE85C1E-7A37-4200-83AB-E673804B44E9}"/>
              </a:ext>
            </a:extLst>
          </p:cNvPr>
          <p:cNvSpPr txBox="1">
            <a:spLocks/>
          </p:cNvSpPr>
          <p:nvPr/>
        </p:nvSpPr>
        <p:spPr>
          <a:xfrm>
            <a:off x="1759351" y="3767636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ge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E24B1A15-0FD9-4684-A402-2C39D8B228C0}"/>
              </a:ext>
            </a:extLst>
          </p:cNvPr>
          <p:cNvSpPr txBox="1">
            <a:spLocks/>
          </p:cNvSpPr>
          <p:nvPr/>
        </p:nvSpPr>
        <p:spPr>
          <a:xfrm>
            <a:off x="4655614" y="3767401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bby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BF49017-3818-4099-BCA1-1FF3A6583102}"/>
              </a:ext>
            </a:extLst>
          </p:cNvPr>
          <p:cNvSpPr txBox="1">
            <a:spLocks/>
          </p:cNvSpPr>
          <p:nvPr/>
        </p:nvSpPr>
        <p:spPr>
          <a:xfrm>
            <a:off x="9196435" y="3762462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44793C54-A9D6-40A8-A31C-A411B9328883}"/>
              </a:ext>
            </a:extLst>
          </p:cNvPr>
          <p:cNvSpPr txBox="1">
            <a:spLocks/>
          </p:cNvSpPr>
          <p:nvPr/>
        </p:nvSpPr>
        <p:spPr>
          <a:xfrm>
            <a:off x="6557761" y="4125104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ponsibility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992F7E87-F1C0-4B5A-8551-CFC085EED21E}"/>
              </a:ext>
            </a:extLst>
          </p:cNvPr>
          <p:cNvSpPr txBox="1">
            <a:spLocks/>
          </p:cNvSpPr>
          <p:nvPr/>
        </p:nvSpPr>
        <p:spPr>
          <a:xfrm>
            <a:off x="8690303" y="4097862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ntent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997B895D-28E1-4F82-9B20-65B92AFD1172}"/>
              </a:ext>
            </a:extLst>
          </p:cNvPr>
          <p:cNvSpPr txBox="1">
            <a:spLocks/>
          </p:cNvSpPr>
          <p:nvPr/>
        </p:nvSpPr>
        <p:spPr>
          <a:xfrm>
            <a:off x="3217492" y="4761561"/>
            <a:ext cx="188805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nt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122619" cy="68580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22618" y="-2"/>
            <a:ext cx="7069382" cy="30888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4,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have</a:t>
            </a:r>
            <a:r>
              <a:rPr lang="hr-HR" sz="2000" b="1" dirty="0"/>
              <a:t> to f</a:t>
            </a:r>
            <a:r>
              <a:rPr lang="en-US" sz="2000" b="1" dirty="0"/>
              <a:t>ill in the gaps using the present simple of the verbs below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4. zadatku na sljedećoj stranici pročitaj tekst i nadopuni ga glagolima 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-u. </a:t>
            </a:r>
            <a:r>
              <a:rPr lang="hr-HR" sz="2000" i="1" u="sng" dirty="0"/>
              <a:t>Prisjeti se da glagol u trećem licu dobiva nastavak –s ili –</a:t>
            </a:r>
            <a:r>
              <a:rPr lang="hr-HR" sz="2000" i="1" u="sng" dirty="0" err="1"/>
              <a:t>es</a:t>
            </a:r>
            <a:r>
              <a:rPr lang="hr-HR" sz="2000" i="1" u="sng" dirty="0"/>
              <a:t>! U niječnom obliku ispred glagola u infinitivu stavljamo </a:t>
            </a:r>
            <a:r>
              <a:rPr lang="hr-HR" sz="2000" i="1" u="sng" dirty="0" err="1"/>
              <a:t>doesn’t</a:t>
            </a:r>
            <a:r>
              <a:rPr lang="hr-HR" sz="2000" i="1" u="sng" dirty="0"/>
              <a:t> u 3. osobi jednine, dok u svim ostalim osobama ispred infinitiva glagola stoji </a:t>
            </a:r>
            <a:r>
              <a:rPr lang="hr-HR" sz="2000" i="1" u="sng" dirty="0" err="1"/>
              <a:t>don’t</a:t>
            </a:r>
            <a:r>
              <a:rPr lang="hr-HR" sz="2000" i="1" u="sng" dirty="0"/>
              <a:t>. U upitnom obliku ispred subjekta stavljamo </a:t>
            </a:r>
            <a:r>
              <a:rPr lang="hr-HR" sz="2000" i="1" u="sng" dirty="0" err="1"/>
              <a:t>Does</a:t>
            </a:r>
            <a:r>
              <a:rPr lang="hr-HR" sz="2000" i="1" u="sng" dirty="0"/>
              <a:t>, dok u svim ostalim osobama ispred subjekta stoji Do. Glagol u rečenici ostaje u infinitivu!</a:t>
            </a:r>
            <a:br>
              <a:rPr lang="hr-HR" sz="2000" i="1" u="sng" dirty="0"/>
            </a:br>
            <a:br>
              <a:rPr lang="hr-HR" sz="2000" i="1" u="sng" dirty="0"/>
            </a:b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559" y="2419815"/>
            <a:ext cx="9325290" cy="418669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4394328" y="3489292"/>
            <a:ext cx="72829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tell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457CEF9-8878-439F-99C9-9A5C7A886E19}"/>
              </a:ext>
            </a:extLst>
          </p:cNvPr>
          <p:cNvSpPr txBox="1">
            <a:spLocks/>
          </p:cNvSpPr>
          <p:nvPr/>
        </p:nvSpPr>
        <p:spPr>
          <a:xfrm>
            <a:off x="8714244" y="3500443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don’t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like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6778BFE-A304-47EF-AC2E-4EDB7550DD18}"/>
              </a:ext>
            </a:extLst>
          </p:cNvPr>
          <p:cNvSpPr txBox="1">
            <a:spLocks/>
          </p:cNvSpPr>
          <p:nvPr/>
        </p:nvSpPr>
        <p:spPr>
          <a:xfrm>
            <a:off x="3543673" y="3839105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makes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C65448F-32D4-4F50-81C6-50F0F5F6709C}"/>
              </a:ext>
            </a:extLst>
          </p:cNvPr>
          <p:cNvSpPr txBox="1">
            <a:spLocks/>
          </p:cNvSpPr>
          <p:nvPr/>
        </p:nvSpPr>
        <p:spPr>
          <a:xfrm>
            <a:off x="3882049" y="4180669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watch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16CC1BCE-8301-4577-AC9D-B7F3D01CA385}"/>
              </a:ext>
            </a:extLst>
          </p:cNvPr>
          <p:cNvSpPr txBox="1">
            <a:spLocks/>
          </p:cNvSpPr>
          <p:nvPr/>
        </p:nvSpPr>
        <p:spPr>
          <a:xfrm>
            <a:off x="3057817" y="4522233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</a:t>
            </a:r>
            <a:r>
              <a:rPr lang="hr-HR" sz="2200" i="1" dirty="0" err="1">
                <a:solidFill>
                  <a:srgbClr val="FF0000"/>
                </a:solidFill>
              </a:rPr>
              <a:t>think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4BF51F9E-F6FB-4A00-9C9A-D44C6A6F42F7}"/>
              </a:ext>
            </a:extLst>
          </p:cNvPr>
          <p:cNvSpPr txBox="1">
            <a:spLocks/>
          </p:cNvSpPr>
          <p:nvPr/>
        </p:nvSpPr>
        <p:spPr>
          <a:xfrm>
            <a:off x="4036214" y="4852646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</a:t>
            </a:r>
            <a:r>
              <a:rPr lang="hr-HR" sz="2200" i="1" dirty="0" err="1">
                <a:solidFill>
                  <a:srgbClr val="FF0000"/>
                </a:solidFill>
              </a:rPr>
              <a:t>pays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B19F3E7-C480-47BA-8D45-D1768C25CE60}"/>
              </a:ext>
            </a:extLst>
          </p:cNvPr>
          <p:cNvSpPr txBox="1">
            <a:spLocks/>
          </p:cNvSpPr>
          <p:nvPr/>
        </p:nvSpPr>
        <p:spPr>
          <a:xfrm>
            <a:off x="7082919" y="4852645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go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A7AC4270-E51A-4252-9ECF-974AE3152782}"/>
              </a:ext>
            </a:extLst>
          </p:cNvPr>
          <p:cNvSpPr txBox="1">
            <a:spLocks/>
          </p:cNvSpPr>
          <p:nvPr/>
        </p:nvSpPr>
        <p:spPr>
          <a:xfrm>
            <a:off x="3313955" y="5199557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</a:t>
            </a:r>
            <a:r>
              <a:rPr lang="hr-HR" sz="2200" i="1" dirty="0" err="1">
                <a:solidFill>
                  <a:srgbClr val="FF0000"/>
                </a:solidFill>
              </a:rPr>
              <a:t>speaks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3306C58-4563-4443-A898-D5E13F9D7B83}"/>
              </a:ext>
            </a:extLst>
          </p:cNvPr>
          <p:cNvSpPr txBox="1">
            <a:spLocks/>
          </p:cNvSpPr>
          <p:nvPr/>
        </p:nvSpPr>
        <p:spPr>
          <a:xfrm>
            <a:off x="3406030" y="5529970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</a:t>
            </a:r>
            <a:r>
              <a:rPr lang="hr-HR" sz="2200" i="1" dirty="0" err="1">
                <a:solidFill>
                  <a:srgbClr val="FF0000"/>
                </a:solidFill>
              </a:rPr>
              <a:t>lights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52A82013-B5C7-4F0C-A52E-3CC69C8931A7}"/>
              </a:ext>
            </a:extLst>
          </p:cNvPr>
          <p:cNvSpPr txBox="1">
            <a:spLocks/>
          </p:cNvSpPr>
          <p:nvPr/>
        </p:nvSpPr>
        <p:spPr>
          <a:xfrm>
            <a:off x="3047917" y="5876881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don’t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give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5C8DB890-CB80-439A-B309-13C58AC6BCB3}"/>
              </a:ext>
            </a:extLst>
          </p:cNvPr>
          <p:cNvSpPr txBox="1">
            <a:spLocks/>
          </p:cNvSpPr>
          <p:nvPr/>
        </p:nvSpPr>
        <p:spPr>
          <a:xfrm>
            <a:off x="3047916" y="6197255"/>
            <a:ext cx="315216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Do                  </a:t>
            </a:r>
            <a:r>
              <a:rPr lang="hr-HR" sz="2200" i="1" dirty="0" err="1">
                <a:solidFill>
                  <a:srgbClr val="FF0000"/>
                </a:solidFill>
              </a:rPr>
              <a:t>know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666</Words>
  <Application>Microsoft Office PowerPoint</Application>
  <PresentationFormat>Široki zaslon</PresentationFormat>
  <Paragraphs>89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Tema sustava Office</vt:lpstr>
      <vt:lpstr>UNIT 2;  Time to enjoy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235</cp:revision>
  <dcterms:created xsi:type="dcterms:W3CDTF">2020-09-12T11:20:19Z</dcterms:created>
  <dcterms:modified xsi:type="dcterms:W3CDTF">2020-11-23T16:24:27Z</dcterms:modified>
</cp:coreProperties>
</file>